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6E7F2-7363-4963-B33A-ABBF5818739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A22931-586E-4FE9-BC9D-0F7857463A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87" y="1844824"/>
            <a:ext cx="8674116" cy="72008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Хордовые (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hordata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e-BY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31398"/>
              </p:ext>
            </p:extLst>
          </p:nvPr>
        </p:nvGraphicFramePr>
        <p:xfrm>
          <a:off x="289712" y="188640"/>
          <a:ext cx="8572501" cy="15841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0188"/>
                <a:gridCol w="5357813"/>
                <a:gridCol w="1714500"/>
              </a:tblGrid>
              <a:tr h="158417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«Гомельский государственный университет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им. Франциска Скорины»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геологии и разведки 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полезных ископаемых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</a:tr>
            </a:tbl>
          </a:graphicData>
        </a:graphic>
      </p:graphicFrame>
      <p:pic>
        <p:nvPicPr>
          <p:cNvPr id="7" name="Picture 3" descr="F:\Кафедра Геологии и Разведки Полезных Ископаемых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8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ГГУ Log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27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6564" y="6381328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Гомель 2014</a:t>
            </a:r>
            <a:endParaRPr lang="be-BY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56" y="2564904"/>
            <a:ext cx="62030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8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Представители </a:t>
            </a:r>
            <a:r>
              <a:rPr lang="ru-RU" dirty="0" err="1" smtClean="0"/>
              <a:t>Непарноноздревых</a:t>
            </a:r>
            <a:r>
              <a:rPr lang="ru-RU" dirty="0" smtClean="0"/>
              <a:t> (</a:t>
            </a:r>
            <a:r>
              <a:rPr lang="en-US" dirty="0" err="1" smtClean="0"/>
              <a:t>Monorhina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" y="1227750"/>
            <a:ext cx="4382343" cy="5630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682" cy="5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панциря </a:t>
            </a:r>
            <a:r>
              <a:rPr lang="ru-RU" dirty="0" err="1" smtClean="0"/>
              <a:t>Парноноздревых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Diplorhina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04" y="1164564"/>
            <a:ext cx="4270076" cy="56934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905434"/>
            <a:ext cx="5072066" cy="38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</a:t>
            </a:r>
            <a:r>
              <a:rPr lang="ru-RU" dirty="0" err="1" smtClean="0"/>
              <a:t>Челюстноротых</a:t>
            </a:r>
            <a:r>
              <a:rPr lang="ru-RU" dirty="0" smtClean="0"/>
              <a:t> (</a:t>
            </a:r>
            <a:r>
              <a:rPr lang="en-US" dirty="0" err="1" smtClean="0"/>
              <a:t>Gnathostomi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22533" cy="331236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4437112"/>
            <a:ext cx="8712968" cy="223224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i="1" dirty="0" smtClean="0"/>
              <a:t>Схема строения позвоночного</a:t>
            </a:r>
            <a:r>
              <a:rPr lang="ru-RU" dirty="0" smtClean="0"/>
              <a:t>. 1 — хорда, 2 — спинной мозг, 3 — головной мозг, 4 — жаберные щели, 5 — сердце, 6 — легкое, 7 — головная почка, или </a:t>
            </a:r>
            <a:r>
              <a:rPr lang="ru-RU" dirty="0" err="1" smtClean="0"/>
              <a:t>пронефрос</a:t>
            </a:r>
            <a:r>
              <a:rPr lang="ru-RU" dirty="0" smtClean="0"/>
              <a:t>, 8 — туловищная почка, или </a:t>
            </a:r>
            <a:r>
              <a:rPr lang="ru-RU" dirty="0" err="1" smtClean="0"/>
              <a:t>мезонефрос</a:t>
            </a:r>
            <a:r>
              <a:rPr lang="ru-RU" dirty="0" smtClean="0"/>
              <a:t>, 9 — тазовая-почка, или </a:t>
            </a:r>
            <a:r>
              <a:rPr lang="ru-RU" dirty="0" err="1" smtClean="0"/>
              <a:t>метанефрос</a:t>
            </a:r>
            <a:r>
              <a:rPr lang="ru-RU" dirty="0" smtClean="0"/>
              <a:t>, 10 — половая железа, 11 — желудок, 12 — кишка, 13 — поджелудочная железа, 14 — печень, 15 — селезенка, 16 — мочевой пузырь, 17 — клоака, 18 — </a:t>
            </a:r>
            <a:r>
              <a:rPr lang="ru-RU" dirty="0" err="1" smtClean="0"/>
              <a:t>постанальная</a:t>
            </a:r>
            <a:r>
              <a:rPr lang="ru-RU" dirty="0" smtClean="0"/>
              <a:t> кишка, 19 — ротоглотка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2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285884"/>
          </a:xfrm>
        </p:spPr>
        <p:txBody>
          <a:bodyPr/>
          <a:lstStyle/>
          <a:p>
            <a:pPr algn="ctr"/>
            <a:r>
              <a:rPr lang="ru-RU" sz="7200" dirty="0" smtClean="0"/>
              <a:t>Спасибо</a:t>
            </a:r>
            <a:r>
              <a:rPr lang="ru-RU" dirty="0" smtClean="0"/>
              <a:t> </a:t>
            </a:r>
            <a:r>
              <a:rPr lang="ru-RU" sz="7200" dirty="0" smtClean="0"/>
              <a:t>За</a:t>
            </a:r>
            <a:r>
              <a:rPr lang="ru-RU" dirty="0" smtClean="0"/>
              <a:t> </a:t>
            </a:r>
            <a:r>
              <a:rPr lang="ru-RU" sz="7200" dirty="0" smtClean="0"/>
              <a:t>Внимание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34126"/>
            <a:ext cx="9144000" cy="5381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841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Хордовые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двусторонне-симметричные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ивотные, характеризующиеся наличием внутри тела осевого скелета в виде сплошного упругого стержня – спинной струны, или хорды.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течении всей жизни хорда сохраняется лишь у низших хордовых, у высших же она вытесняется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ленистой осью, состоящей из позвонков и называемой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позвоночным столбом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позвоночником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осевым скелетом находится центральная нервная система, представленная в виде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 называемой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нервной трубки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Под осевым скелетом располагается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пищеварительная трубка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начинающаяся впереди ртом и оканчивающаяся, в задней части тела, анальным отверстием.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484784"/>
            <a:ext cx="9138529" cy="3672408"/>
          </a:xfrm>
        </p:spPr>
      </p:pic>
    </p:spTree>
    <p:extLst>
      <p:ext uri="{BB962C8B-B14F-4D97-AF65-F5344CB8AC3E}">
        <p14:creationId xmlns:p14="http://schemas.microsoft.com/office/powerpoint/2010/main" val="3290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09493"/>
              </p:ext>
            </p:extLst>
          </p:nvPr>
        </p:nvGraphicFramePr>
        <p:xfrm>
          <a:off x="1" y="1"/>
          <a:ext cx="9143998" cy="67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5"/>
                <a:gridCol w="2093362"/>
                <a:gridCol w="1651054"/>
                <a:gridCol w="1368152"/>
                <a:gridCol w="1080120"/>
                <a:gridCol w="1115615"/>
              </a:tblGrid>
              <a:tr h="693985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Хордовые (С</a:t>
                      </a:r>
                      <a:r>
                        <a:rPr lang="en-US" dirty="0" err="1" smtClean="0"/>
                        <a:t>hordata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8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Подтип </a:t>
                      </a:r>
                      <a:r>
                        <a:rPr lang="en-US" dirty="0" err="1" smtClean="0"/>
                        <a:t>Tunicata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Подтип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err="1" smtClean="0"/>
                        <a:t>Cephalochordata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Подтип </a:t>
                      </a:r>
                      <a:r>
                        <a:rPr lang="en-US" dirty="0" smtClean="0"/>
                        <a:t>Vertebrata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135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err="1" smtClean="0"/>
                        <a:t>Ascidiae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err="1" smtClean="0"/>
                        <a:t>Branchiostoma</a:t>
                      </a:r>
                      <a:r>
                        <a:rPr lang="ru-RU" smtClean="0"/>
                        <a:t>,</a:t>
                      </a:r>
                      <a:r>
                        <a:rPr lang="ru-RU" baseline="0" smtClean="0"/>
                        <a:t> или </a:t>
                      </a:r>
                      <a:r>
                        <a:rPr lang="en-US" baseline="0" smtClean="0"/>
                        <a:t>Amphioxus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Надкласс </a:t>
                      </a:r>
                      <a:r>
                        <a:rPr lang="en-US" dirty="0" err="1" smtClean="0"/>
                        <a:t>Agnatha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Надкласс </a:t>
                      </a:r>
                      <a:r>
                        <a:rPr lang="en-US" dirty="0" err="1" smtClean="0"/>
                        <a:t>Gnathostomi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r>
                        <a:rPr lang="en-US" dirty="0" err="1" smtClean="0"/>
                        <a:t>Diplorhina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r>
                        <a:rPr lang="en-US" dirty="0" err="1" smtClean="0"/>
                        <a:t>Monorhina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3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1.Подкласс </a:t>
                      </a:r>
                      <a:r>
                        <a:rPr lang="en-US" dirty="0" err="1" smtClean="0"/>
                        <a:t>Telodonti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2.подкласс </a:t>
                      </a:r>
                      <a:r>
                        <a:rPr lang="en-US" baseline="0" dirty="0" err="1" smtClean="0"/>
                        <a:t>Heterostraci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Подкласс </a:t>
                      </a:r>
                      <a:r>
                        <a:rPr lang="en-US" dirty="0" err="1" smtClean="0"/>
                        <a:t>Cyclostomi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2. подкласс </a:t>
                      </a:r>
                      <a:r>
                        <a:rPr lang="en-US" baseline="0" dirty="0" err="1" smtClean="0"/>
                        <a:t>Osteostraci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baseline="0" dirty="0" smtClean="0"/>
                        <a:t>3. подкласс </a:t>
                      </a:r>
                      <a:r>
                        <a:rPr lang="en-US" baseline="0" dirty="0" err="1" smtClean="0"/>
                        <a:t>Anaspida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23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Подтип </a:t>
            </a:r>
            <a:r>
              <a:rPr lang="en-US" dirty="0" err="1" smtClean="0"/>
              <a:t>Tuni</a:t>
            </a:r>
            <a:r>
              <a:rPr lang="ru-RU" dirty="0" smtClean="0"/>
              <a:t>с</a:t>
            </a:r>
            <a:r>
              <a:rPr lang="en-US" dirty="0" err="1" smtClean="0"/>
              <a:t>ata</a:t>
            </a:r>
            <a:r>
              <a:rPr lang="en-US" dirty="0" smtClean="0"/>
              <a:t> (</a:t>
            </a:r>
            <a:r>
              <a:rPr lang="ru-RU" dirty="0" smtClean="0"/>
              <a:t>оболочники)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5"/>
            <a:ext cx="9144000" cy="3240361"/>
          </a:xfrm>
        </p:spPr>
      </p:pic>
    </p:spTree>
    <p:extLst>
      <p:ext uri="{BB962C8B-B14F-4D97-AF65-F5344CB8AC3E}">
        <p14:creationId xmlns:p14="http://schemas.microsoft.com/office/powerpoint/2010/main" val="2646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89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2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Подтип </a:t>
            </a:r>
            <a:r>
              <a:rPr lang="en-US" dirty="0" err="1" smtClean="0"/>
              <a:t>Cephalochordata</a:t>
            </a:r>
            <a:r>
              <a:rPr lang="en-US" dirty="0" smtClean="0"/>
              <a:t> (</a:t>
            </a:r>
            <a:r>
              <a:rPr lang="ru-RU" dirty="0" err="1" smtClean="0"/>
              <a:t>головохордовые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528392"/>
          </a:xfrm>
        </p:spPr>
      </p:pic>
    </p:spTree>
    <p:extLst>
      <p:ext uri="{BB962C8B-B14F-4D97-AF65-F5344CB8AC3E}">
        <p14:creationId xmlns:p14="http://schemas.microsoft.com/office/powerpoint/2010/main" val="20922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-23370"/>
            <a:ext cx="4572000" cy="451866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672"/>
            <a:ext cx="9141087" cy="292845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457595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Позвоночных </a:t>
            </a:r>
            <a:r>
              <a:rPr lang="en-US" dirty="0" smtClean="0"/>
              <a:t>(Vertebrata)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7"/>
          <a:stretch/>
        </p:blipFill>
        <p:spPr>
          <a:xfrm>
            <a:off x="0" y="1412776"/>
            <a:ext cx="9144000" cy="2592289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4149080"/>
            <a:ext cx="8892480" cy="25922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i="1" dirty="0" smtClean="0"/>
              <a:t>Схема строения позвоночного</a:t>
            </a:r>
            <a:r>
              <a:rPr lang="ru-RU" dirty="0" smtClean="0"/>
              <a:t>. 1 — хорда, 2 — спинной мозг, 3 — головной мозг, 4 — жаберные щели, 5 — сердце, 6 — легкое, 7 — головная почка, или </a:t>
            </a:r>
            <a:r>
              <a:rPr lang="ru-RU" dirty="0" err="1" smtClean="0"/>
              <a:t>пронефрос</a:t>
            </a:r>
            <a:r>
              <a:rPr lang="ru-RU" dirty="0" smtClean="0"/>
              <a:t>, 8 — туловищная почка, или </a:t>
            </a:r>
            <a:r>
              <a:rPr lang="ru-RU" dirty="0" err="1" smtClean="0"/>
              <a:t>мезонефрос</a:t>
            </a:r>
            <a:r>
              <a:rPr lang="ru-RU" dirty="0" smtClean="0"/>
              <a:t>, 9 — тазовая-почка, или </a:t>
            </a:r>
            <a:r>
              <a:rPr lang="ru-RU" dirty="0" err="1" smtClean="0"/>
              <a:t>метанефрос</a:t>
            </a:r>
            <a:r>
              <a:rPr lang="ru-RU" dirty="0" smtClean="0"/>
              <a:t>, 10 — половая железа, 11 — желудок, 12 — кишка, 13 — поджелудочная железа, 14 — печень, 15 — селезенка, 16 — мочевой пузырь, 17 — клоака, 18 — </a:t>
            </a:r>
            <a:r>
              <a:rPr lang="ru-RU" dirty="0" err="1" smtClean="0"/>
              <a:t>постанальная</a:t>
            </a:r>
            <a:r>
              <a:rPr lang="ru-RU" dirty="0" smtClean="0"/>
              <a:t> кишка, 19 — ротоглотка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2C3187A-C14D-407E-B2EA-8496FC2C912D}"/>
</file>

<file path=customXml/itemProps2.xml><?xml version="1.0" encoding="utf-8"?>
<ds:datastoreItem xmlns:ds="http://schemas.openxmlformats.org/officeDocument/2006/customXml" ds:itemID="{F5CF113F-E0AD-4A52-9987-FAD6537D3F87}"/>
</file>

<file path=customXml/itemProps3.xml><?xml version="1.0" encoding="utf-8"?>
<ds:datastoreItem xmlns:ds="http://schemas.openxmlformats.org/officeDocument/2006/customXml" ds:itemID="{A6CC6CA4-3F3B-4599-9B7D-A48F3E9543B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542</TotalTime>
  <Words>394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Тип Хордовые (Сhordata)</vt:lpstr>
      <vt:lpstr>Презентация PowerPoint</vt:lpstr>
      <vt:lpstr>Презентация PowerPoint</vt:lpstr>
      <vt:lpstr>Презентация PowerPoint</vt:lpstr>
      <vt:lpstr>Подтип Tuniсata (оболочники)</vt:lpstr>
      <vt:lpstr>Презентация PowerPoint</vt:lpstr>
      <vt:lpstr>Подтип Cephalochordata (головохордовые)</vt:lpstr>
      <vt:lpstr>Презентация PowerPoint</vt:lpstr>
      <vt:lpstr>Строение Позвоночных (Vertebrata)</vt:lpstr>
      <vt:lpstr>Представители Непарноноздревых (Monorhina)</vt:lpstr>
      <vt:lpstr>Строение панциря Парноноздревых (Diplorhina)</vt:lpstr>
      <vt:lpstr>Строение Челюстноротых (Gnathostomi)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Мележ</cp:lastModifiedBy>
  <cp:revision>49</cp:revision>
  <dcterms:created xsi:type="dcterms:W3CDTF">2014-03-02T16:50:24Z</dcterms:created>
  <dcterms:modified xsi:type="dcterms:W3CDTF">2015-02-22T11:00:38Z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